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Sorts Mill Goudy"/>
      <p:regular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EeibhN3Xque531n36LTbX9Vu6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46A9E3-65E7-42F3-9CAE-E40C1105B4B9}">
  <a:tblStyle styleId="{4746A9E3-65E7-42F3-9CAE-E40C1105B4B9}" styleName="Table_0">
    <a:wholeTbl>
      <a:tcTxStyle b="off" i="off">
        <a:font>
          <a:latin typeface="Goudy Old Style"/>
          <a:ea typeface="Goudy Old Style"/>
          <a:cs typeface="Goudy Old Style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218DC44-E6D3-421F-B02A-65A7ADFFCF5A}" styleName="Table_1">
    <a:wholeTbl>
      <a:tcTxStyle b="off" i="off">
        <a:font>
          <a:latin typeface="Goudy Old Style"/>
          <a:ea typeface="Goudy Old Style"/>
          <a:cs typeface="Goudy Old Style"/>
        </a:font>
        <a:schemeClr val="lt1"/>
      </a:tcTxStyle>
      <a:tcStyle>
        <a:tcBdr>
          <a:lef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Goudy Old Style"/>
          <a:ea typeface="Goudy Old Style"/>
          <a:cs typeface="Goudy Old Style"/>
        </a:font>
        <a:schemeClr val="dk1"/>
      </a:tcTxStyle>
      <a:tcStyle>
        <a:fill>
          <a:solidFill>
            <a:schemeClr val="lt1"/>
          </a:solidFill>
        </a:fill>
      </a:tcStyle>
    </a:firstRow>
    <a:neCell>
      <a:tcTxStyle/>
    </a:neCell>
    <a:nwCell>
      <a:tcTxStyle/>
    </a:nwCell>
  </a:tblStyle>
  <a:tblStyle styleId="{5C73E438-BF43-4D48-BAB5-858E71A0363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rtsMillGoudy-regular.fntdata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font" Target="fonts/SortsMillGoudy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d54ebc9d9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7d54ebc9d9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7d54ebc9d9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7d54ebc9d9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7d54ebc9d9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7d54ebc9d9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d54ebc9d9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d54ebc9d9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7d54ebc9d9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d54ebc9d9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d54ebc9d9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7d54ebc9d9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d54ebc9d9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d54ebc9d9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7d54ebc9d9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d54ebc9d9_3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d54ebc9d9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7d54ebc9d9_3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d54ebc9d9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d54ebc9d9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7d54ebc9d9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d54ebc9d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d54ebc9d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7d54ebc9d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d54ebc9d9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d54ebc9d9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7d54ebc9d9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d54ebc9d9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d54ebc9d9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7d54ebc9d9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d54ebc9d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d54ebc9d9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7d54ebc9d9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8" name="Google Shape;88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92" name="Google Shape;9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96" name="Google Shape;96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leyenda">
  <p:cSld name="Imagen panorámica con leyenda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100" name="Google Shape;10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4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leyenda">
  <p:cSld name="Cita con leyenda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1" name="Google Shape;111;p2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9" name="Google Shape;119;p2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27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27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8" name="Google Shape;128;p27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9" name="Google Shape;129;p27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0" name="Google Shape;130;p2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34" name="Google Shape;13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5" name="Google Shape;1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6" name="Google Shape;13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28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28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28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2" name="Google Shape;142;p28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3" name="Google Shape;143;p28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4" name="Google Shape;144;p28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5" name="Google Shape;145;p28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6" name="Google Shape;146;p28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eyenda">
  <p:cSld name="Título y ley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66" name="Google Shape;6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9" name="Google Shape;69;p19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71" name="Google Shape;71;p19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 rot="5400000">
            <a:off x="199829" y="1101852"/>
            <a:ext cx="4254640" cy="4654297"/>
          </a:xfrm>
          <a:prstGeom prst="round2SameRect">
            <a:avLst>
              <a:gd fmla="val 5146" name="adj1"/>
              <a:gd fmla="val 4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9" name="Google Shape;169;p1"/>
          <p:cNvSpPr txBox="1"/>
          <p:nvPr>
            <p:ph type="ctrTitle"/>
          </p:nvPr>
        </p:nvSpPr>
        <p:spPr>
          <a:xfrm>
            <a:off x="804336" y="1623412"/>
            <a:ext cx="3503122" cy="22872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Sorts Mill Goudy"/>
              <a:buNone/>
            </a:pPr>
            <a:r>
              <a:rPr lang="es-ES" sz="4400"/>
              <a:t>Inka Travel</a:t>
            </a:r>
            <a:endParaRPr sz="4400"/>
          </a:p>
        </p:txBody>
      </p:sp>
      <p:sp>
        <p:nvSpPr>
          <p:cNvPr id="170" name="Google Shape;170;p1"/>
          <p:cNvSpPr txBox="1"/>
          <p:nvPr>
            <p:ph idx="1" type="subTitle"/>
          </p:nvPr>
        </p:nvSpPr>
        <p:spPr>
          <a:xfrm>
            <a:off x="804335" y="4009771"/>
            <a:ext cx="3503122" cy="12443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s-ES" sz="1800">
                <a:solidFill>
                  <a:srgbClr val="FC05CB"/>
                </a:solidFill>
              </a:rPr>
              <a:t>Bazan Turin Kenjhy Javier</a:t>
            </a:r>
            <a:endParaRPr sz="1800">
              <a:solidFill>
                <a:srgbClr val="FC05CB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s-ES" sz="1800">
                <a:solidFill>
                  <a:srgbClr val="FC05CB"/>
                </a:solidFill>
              </a:rPr>
              <a:t>De la cruz mantilla Luis Alberto</a:t>
            </a:r>
            <a:endParaRPr sz="1800">
              <a:solidFill>
                <a:srgbClr val="FC05CB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s-ES" sz="1800">
                <a:solidFill>
                  <a:srgbClr val="FC05CB"/>
                </a:solidFill>
              </a:rPr>
              <a:t>Moscol Durand Carlos Enrique</a:t>
            </a:r>
            <a:endParaRPr sz="1800">
              <a:solidFill>
                <a:srgbClr val="FC05CB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s-ES" sz="1800">
                <a:solidFill>
                  <a:srgbClr val="FC05CB"/>
                </a:solidFill>
              </a:rPr>
              <a:t>Pumayalli Quispe Kevin</a:t>
            </a:r>
            <a:endParaRPr sz="1800">
              <a:solidFill>
                <a:srgbClr val="FC05C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7d54ebc9d9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775" y="958038"/>
            <a:ext cx="5734050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7d54ebc9d9_2_16"/>
          <p:cNvSpPr txBox="1"/>
          <p:nvPr/>
        </p:nvSpPr>
        <p:spPr>
          <a:xfrm>
            <a:off x="7907525" y="2932163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página de inicio 1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3" name="Google Shape;223;g17d54ebc9d9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050" y="5319925"/>
            <a:ext cx="357775" cy="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7d54ebc9d9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875" y="591562"/>
            <a:ext cx="6764900" cy="56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7d54ebc9d9_2_24"/>
          <p:cNvSpPr txBox="1"/>
          <p:nvPr/>
        </p:nvSpPr>
        <p:spPr>
          <a:xfrm>
            <a:off x="714800" y="2998050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página de inicio 2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31" name="Google Shape;231;g17d54ebc9d9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650" y="2352375"/>
            <a:ext cx="180925" cy="1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7d54ebc9d9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119" y="5826600"/>
            <a:ext cx="208507" cy="1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7d54ebc9d9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4769" y="5826600"/>
            <a:ext cx="208507" cy="1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7d54ebc9d9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3819" y="5826600"/>
            <a:ext cx="208507" cy="1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17d54ebc9d9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38" y="152400"/>
            <a:ext cx="378492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7d54ebc9d9_3_24"/>
          <p:cNvSpPr txBox="1"/>
          <p:nvPr/>
        </p:nvSpPr>
        <p:spPr>
          <a:xfrm>
            <a:off x="714800" y="2998050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registrarse 2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7d54ebc9d9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650" y="1921550"/>
            <a:ext cx="47244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7d54ebc9d9_3_30"/>
          <p:cNvSpPr txBox="1"/>
          <p:nvPr/>
        </p:nvSpPr>
        <p:spPr>
          <a:xfrm>
            <a:off x="1179250" y="2998050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registrarse 2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7d54ebc9d9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963" y="93125"/>
            <a:ext cx="462878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7d54ebc9d9_3_36"/>
          <p:cNvSpPr txBox="1"/>
          <p:nvPr/>
        </p:nvSpPr>
        <p:spPr>
          <a:xfrm>
            <a:off x="1386775" y="2998050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añadir servicio 2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7d54ebc9d9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00" y="1226450"/>
            <a:ext cx="573405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7d54ebc9d9_3_42"/>
          <p:cNvSpPr txBox="1"/>
          <p:nvPr/>
        </p:nvSpPr>
        <p:spPr>
          <a:xfrm>
            <a:off x="1040900" y="3067225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quitar servicio 2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17d54ebc9d9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80" y="340800"/>
            <a:ext cx="6911421" cy="57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7d54ebc9d9_2_8"/>
          <p:cNvSpPr txBox="1"/>
          <p:nvPr/>
        </p:nvSpPr>
        <p:spPr>
          <a:xfrm>
            <a:off x="868600" y="3167400"/>
            <a:ext cx="291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página de inicio 3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70" name="Google Shape;270;g17d54ebc9d9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3700" y="4361950"/>
            <a:ext cx="171900" cy="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7d54ebc9d9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944" y="5681825"/>
            <a:ext cx="208507" cy="1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7d54ebc9d9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0469" y="5681825"/>
            <a:ext cx="208507" cy="1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7d54ebc9d9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9994" y="5681825"/>
            <a:ext cx="208507" cy="1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7d54ebc9d9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7075" y="5930100"/>
            <a:ext cx="208499" cy="2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7d54ebc9d9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063" y="5930100"/>
            <a:ext cx="208499" cy="2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7d54ebc9d9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7050" y="5930100"/>
            <a:ext cx="208499" cy="2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7d54ebc9d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627" y="189825"/>
            <a:ext cx="5557500" cy="64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7d54ebc9d9_3_0"/>
          <p:cNvSpPr txBox="1"/>
          <p:nvPr/>
        </p:nvSpPr>
        <p:spPr>
          <a:xfrm>
            <a:off x="805250" y="3209825"/>
            <a:ext cx="328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registrarse 3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7d54ebc9d9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25" y="169025"/>
            <a:ext cx="6127775" cy="6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7d54ebc9d9_3_8"/>
          <p:cNvSpPr txBox="1"/>
          <p:nvPr/>
        </p:nvSpPr>
        <p:spPr>
          <a:xfrm>
            <a:off x="488550" y="2913275"/>
            <a:ext cx="521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agregar </a:t>
            </a:r>
            <a:endParaRPr b="1"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servicio 3</a:t>
            </a:r>
            <a:endParaRPr b="1"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17d54ebc9d9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81" y="1296081"/>
            <a:ext cx="7532125" cy="4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7d54ebc9d9_3_16"/>
          <p:cNvSpPr txBox="1"/>
          <p:nvPr/>
        </p:nvSpPr>
        <p:spPr>
          <a:xfrm>
            <a:off x="588075" y="3167400"/>
            <a:ext cx="317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Prototipo de quitar servicio 3</a:t>
            </a:r>
            <a:endParaRPr sz="22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s-ES"/>
              <a:t>Características principales del sistema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4"/>
          <p:cNvGraphicFramePr/>
          <p:nvPr/>
        </p:nvGraphicFramePr>
        <p:xfrm>
          <a:off x="918858" y="23672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{4746A9E3-65E7-42F3-9CAE-E40C1105B4B9}</a:tableStyleId>
              </a:tblPr>
              <a:tblGrid>
                <a:gridCol w="103542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 Usuarios con percepción visual nula, con discapacidad ligera, discapacidad visual completa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 Usuarios </a:t>
                      </a:r>
                      <a:r>
                        <a:rPr i="0" lang="es-E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tengan algún tipo de conocimiento sobre qué son los “comandos de voz”.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 Usuarios </a:t>
                      </a:r>
                      <a:r>
                        <a:rPr i="0" lang="es-E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 algún tipo de interés en viajar y que busquen algún tipo de recomendación para ello.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 Usuarios </a:t>
                      </a:r>
                      <a:r>
                        <a:rPr i="0" lang="es-E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busquen una facilidad de manejo / accesibilidad para la gestión y adquisición de paquetes turísticos de viajes.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1" name="Google Shape;181;p4"/>
          <p:cNvSpPr txBox="1"/>
          <p:nvPr>
            <p:ph type="title"/>
          </p:nvPr>
        </p:nvSpPr>
        <p:spPr>
          <a:xfrm>
            <a:off x="913795" y="609600"/>
            <a:ext cx="10353900" cy="126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Características</a:t>
            </a:r>
            <a:r>
              <a:rPr lang="es-ES"/>
              <a:t> de usuario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1300726" y="2514592"/>
            <a:ext cx="95907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s-ES"/>
              <a:t>Tareas a realizar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919119" y="271277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s-ES"/>
              <a:t>Diagrama de casos de uso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650" y="1329774"/>
            <a:ext cx="6636917" cy="50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s-ES"/>
              <a:t>Sistema heredado</a:t>
            </a:r>
            <a:endParaRPr/>
          </a:p>
        </p:txBody>
      </p:sp>
      <p:graphicFrame>
        <p:nvGraphicFramePr>
          <p:cNvPr id="198" name="Google Shape;198;p7"/>
          <p:cNvGraphicFramePr/>
          <p:nvPr/>
        </p:nvGraphicFramePr>
        <p:xfrm>
          <a:off x="1115727" y="28267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{9218DC44-E6D3-421F-B02A-65A7ADFFCF5A}</a:tableStyleId>
              </a:tblPr>
              <a:tblGrid>
                <a:gridCol w="43893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PUNTOS FUERTES DEL SISTEMA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Selección de lugares turísticos.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Facilidad para crear una ruta de lugares turísticos.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Facilidad para obtener información de los lugares turísticos.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99" name="Google Shape;199;p7"/>
          <p:cNvGraphicFramePr/>
          <p:nvPr/>
        </p:nvGraphicFramePr>
        <p:xfrm>
          <a:off x="6570322" y="29301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{9218DC44-E6D3-421F-B02A-65A7ADFFCF5A}</a:tableStyleId>
              </a:tblPr>
              <a:tblGrid>
                <a:gridCol w="4389375"/>
              </a:tblGrid>
              <a:tr h="616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PRINCIPALES DEFICIENCIAS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Sorts Mill Goudy"/>
                        <a:buNone/>
                      </a:pPr>
                      <a:r>
                        <a:rPr lang="es-ES" sz="1800"/>
                        <a:t>Cada entrada se realiza de manera manual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La interfaz de estos blogs no cuenta con comandos de voz.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type="title"/>
          </p:nvPr>
        </p:nvSpPr>
        <p:spPr>
          <a:xfrm>
            <a:off x="919120" y="1408887"/>
            <a:ext cx="10353900" cy="3534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s-ES"/>
              <a:t>Criterios de usabilidad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g17d54ebc9d9_2_1"/>
          <p:cNvGraphicFramePr/>
          <p:nvPr/>
        </p:nvGraphicFramePr>
        <p:xfrm>
          <a:off x="952500" y="177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{5C73E438-BF43-4D48-BAB5-858E71A0363C}</a:tableStyleId>
              </a:tblPr>
              <a:tblGrid>
                <a:gridCol w="1028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1. </a:t>
                      </a:r>
                      <a:r>
                        <a:rPr lang="es-ES">
                          <a:solidFill>
                            <a:srgbClr val="FFFFFF"/>
                          </a:solidFill>
                        </a:rPr>
                        <a:t>Diseño claro y sencillo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2. Buena </a:t>
                      </a:r>
                      <a:r>
                        <a:rPr lang="es-ES">
                          <a:solidFill>
                            <a:srgbClr val="FFFFFF"/>
                          </a:solidFill>
                        </a:rPr>
                        <a:t>organización</a:t>
                      </a:r>
                      <a:r>
                        <a:rPr lang="es-ES">
                          <a:solidFill>
                            <a:srgbClr val="FFFFFF"/>
                          </a:solidFill>
                        </a:rPr>
                        <a:t> del sistema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3. Orienta al usuario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4. Rapidez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5. Regla de los 3 clics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6. Utiliza referencias </a:t>
                      </a:r>
                      <a:r>
                        <a:rPr lang="es-ES">
                          <a:solidFill>
                            <a:srgbClr val="FFFFFF"/>
                          </a:solidFill>
                        </a:rPr>
                        <a:t>visuales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rgbClr val="FFFFFF"/>
                          </a:solidFill>
                        </a:rPr>
                        <a:t>7. Seguridad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s-ES"/>
              <a:t>Alternativas de diseño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Custom 42">
      <a:dk1>
        <a:srgbClr val="000000"/>
      </a:dk1>
      <a:lt1>
        <a:srgbClr val="FFFFFF"/>
      </a:lt1>
      <a:dk2>
        <a:srgbClr val="454551"/>
      </a:dk2>
      <a:lt2>
        <a:srgbClr val="E3E3E5"/>
      </a:lt2>
      <a:accent1>
        <a:srgbClr val="FE09E3"/>
      </a:accent1>
      <a:accent2>
        <a:srgbClr val="00ACF5"/>
      </a:accent2>
      <a:accent3>
        <a:srgbClr val="55CB72"/>
      </a:accent3>
      <a:accent4>
        <a:srgbClr val="EFC926"/>
      </a:accent4>
      <a:accent5>
        <a:srgbClr val="969696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2022-11-02T18:35:58Z</dcterms:created>
  <dc:creator>Carlos Enrique Moscol Durand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